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56" r:id="rId2"/>
    <p:sldId id="270" r:id="rId3"/>
    <p:sldId id="273" r:id="rId4"/>
    <p:sldId id="271" r:id="rId5"/>
    <p:sldId id="272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1" r:id="rId20"/>
    <p:sldId id="288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298" r:id="rId29"/>
    <p:sldId id="301" r:id="rId30"/>
    <p:sldId id="302" r:id="rId31"/>
    <p:sldId id="303" r:id="rId32"/>
    <p:sldId id="30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0" autoAdjust="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271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9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6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9674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296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687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3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7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140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9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630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221508"/>
            <a:ext cx="6815669" cy="2282125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Chernobyl </a:t>
            </a:r>
            <a:r>
              <a:rPr lang="en-IN" b="1" dirty="0"/>
              <a:t>Chemical Radiation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6292" y="5279950"/>
            <a:ext cx="8045373" cy="742279"/>
          </a:xfrm>
        </p:spPr>
        <p:txBody>
          <a:bodyPr>
            <a:normAutofit fontScale="40000" lnSpcReduction="20000"/>
          </a:bodyPr>
          <a:lstStyle/>
          <a:p>
            <a:pPr algn="r"/>
            <a:endParaRPr lang="en-IN" dirty="0" smtClean="0"/>
          </a:p>
          <a:p>
            <a:pPr algn="r"/>
            <a:endParaRPr lang="en-IN" dirty="0"/>
          </a:p>
          <a:p>
            <a:pPr algn="r"/>
            <a:r>
              <a:rPr lang="en-IN" sz="5100" dirty="0" smtClean="0"/>
              <a:t>FEMY C S</a:t>
            </a:r>
            <a:endParaRPr lang="en-IN" sz="51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7"/>
    </mc:Choice>
    <mc:Fallback>
      <p:transition spd="slow" advTm="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968" y="199545"/>
            <a:ext cx="11387328" cy="572576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Data[["Iodine_131","Caesium_134","Caesium_137"]] = Data[["Iodine_131","Caesium_134","Caesium_137"]].</a:t>
            </a:r>
            <a:r>
              <a:rPr lang="en-IN" b="1" u="sng" dirty="0"/>
              <a:t>apply(</a:t>
            </a:r>
            <a:r>
              <a:rPr lang="en-IN" b="1" u="sng" dirty="0" err="1"/>
              <a:t>pd.to_numeric</a:t>
            </a:r>
            <a:r>
              <a:rPr lang="en-IN" b="1" u="sng" dirty="0"/>
              <a:t>)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97027"/>
              </p:ext>
            </p:extLst>
          </p:nvPr>
        </p:nvGraphicFramePr>
        <p:xfrm>
          <a:off x="1428385" y="1725825"/>
          <a:ext cx="9758538" cy="3619728"/>
        </p:xfrm>
        <a:graphic>
          <a:graphicData uri="http://schemas.openxmlformats.org/drawingml/2006/table">
            <a:tbl>
              <a:tblPr/>
              <a:tblGrid>
                <a:gridCol w="1084282"/>
                <a:gridCol w="1084282"/>
                <a:gridCol w="1084282"/>
                <a:gridCol w="1084282"/>
                <a:gridCol w="1084282"/>
                <a:gridCol w="1084282"/>
                <a:gridCol w="1084282"/>
                <a:gridCol w="1084282"/>
                <a:gridCol w="1084282"/>
              </a:tblGrid>
              <a:tr h="381192">
                <a:tc>
                  <a:txBody>
                    <a:bodyPr/>
                    <a:lstStyle/>
                    <a:p>
                      <a:pPr algn="r"/>
                      <a:endParaRPr lang="en-IN" sz="1100" b="1" dirty="0">
                        <a:effectLst/>
                      </a:endParaRP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PAYS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Location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Longitude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 dirty="0">
                          <a:effectLst/>
                        </a:rPr>
                        <a:t>Latitude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Date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Iodine_131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Caesium_134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Caesium_137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1.00000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0.24000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0.00460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0.00054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0.00098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0.01470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0.00430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0.00740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3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0.00061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0.00009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86/04/30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0.00075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0.00028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2046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3.70000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0.58000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1.20000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2.20000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0.33000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0.69000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0.75000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0.14000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0.29000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0.05400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0.00600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0.00900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2050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86/05/11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0.05100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0.00600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dirty="0">
                          <a:effectLst/>
                        </a:rPr>
                        <a:t>0.01000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428385" y="-2518137"/>
            <a:ext cx="19626462" cy="824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Roboto"/>
              </a:rPr>
              <a:t>2051 rows × 8 columns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7"/>
    </mc:Choice>
    <mc:Fallback>
      <p:transition spd="slow" advTm="1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96553"/>
            <a:ext cx="10178322" cy="622133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 err="1"/>
              <a:t>Data.sort_values</a:t>
            </a:r>
            <a:r>
              <a:rPr lang="en-IN" b="1" dirty="0"/>
              <a:t>(by=["Date"],</a:t>
            </a:r>
            <a:r>
              <a:rPr lang="en-IN" b="1" dirty="0" err="1"/>
              <a:t>inplace</a:t>
            </a:r>
            <a:r>
              <a:rPr lang="en-IN" b="1" dirty="0"/>
              <a:t>=True)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Data</a:t>
            </a:r>
            <a:r>
              <a:rPr lang="en-IN" dirty="0"/>
              <a:t>["Date"] = </a:t>
            </a:r>
            <a:r>
              <a:rPr lang="en-IN" dirty="0" err="1"/>
              <a:t>pd.to_datetime</a:t>
            </a:r>
            <a:r>
              <a:rPr lang="en-IN" dirty="0"/>
              <a:t>(Data["Date</a:t>
            </a:r>
            <a:r>
              <a:rPr lang="en-IN" dirty="0" smtClean="0"/>
              <a:t>"])</a:t>
            </a:r>
          </a:p>
          <a:p>
            <a:pPr marL="0" indent="0">
              <a:buNone/>
            </a:pPr>
            <a:r>
              <a:rPr lang="en-IN" dirty="0"/>
              <a:t>Data["Date"]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Output:-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0 </a:t>
            </a:r>
            <a:r>
              <a:rPr lang="en-IN" dirty="0"/>
              <a:t>1986-04-27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1651 </a:t>
            </a:r>
            <a:r>
              <a:rPr lang="en-IN" dirty="0"/>
              <a:t>1986-04-28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1623 </a:t>
            </a:r>
            <a:r>
              <a:rPr lang="en-IN" dirty="0"/>
              <a:t>1986-04-28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1659 </a:t>
            </a:r>
            <a:r>
              <a:rPr lang="en-IN" dirty="0"/>
              <a:t>1986-04-28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1200 </a:t>
            </a:r>
            <a:r>
              <a:rPr lang="en-IN" dirty="0"/>
              <a:t>1986-04-28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   ... </a:t>
            </a:r>
          </a:p>
          <a:p>
            <a:pPr marL="0" indent="0">
              <a:buNone/>
            </a:pPr>
            <a:r>
              <a:rPr lang="en-IN" dirty="0" smtClean="0"/>
              <a:t>1234 </a:t>
            </a:r>
            <a:r>
              <a:rPr lang="en-IN" dirty="0"/>
              <a:t>1986-05-31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1110 </a:t>
            </a:r>
            <a:r>
              <a:rPr lang="en-IN" dirty="0"/>
              <a:t>1986-05-31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1869 </a:t>
            </a:r>
            <a:r>
              <a:rPr lang="en-IN" dirty="0"/>
              <a:t>1986-05-31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559 </a:t>
            </a:r>
            <a:r>
              <a:rPr lang="en-IN" dirty="0"/>
              <a:t>1986-06-05 240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1986-08-04 </a:t>
            </a:r>
          </a:p>
          <a:p>
            <a:pPr marL="0" indent="0">
              <a:buNone/>
            </a:pPr>
            <a:r>
              <a:rPr lang="en-IN" dirty="0" smtClean="0"/>
              <a:t>Name</a:t>
            </a:r>
            <a:r>
              <a:rPr lang="en-IN" dirty="0"/>
              <a:t>: Date, Length: 2051, </a:t>
            </a:r>
            <a:r>
              <a:rPr lang="en-IN" dirty="0" err="1"/>
              <a:t>dtype</a:t>
            </a:r>
            <a:r>
              <a:rPr lang="en-IN" dirty="0"/>
              <a:t>: datetime64[ns]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91"/>
    </mc:Choice>
    <mc:Fallback>
      <p:transition spd="slow" advTm="14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316195"/>
            <a:ext cx="10178322" cy="556339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Data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66722"/>
              </p:ext>
            </p:extLst>
          </p:nvPr>
        </p:nvGraphicFramePr>
        <p:xfrm>
          <a:off x="940778" y="1310054"/>
          <a:ext cx="10489221" cy="4570045"/>
        </p:xfrm>
        <a:graphic>
          <a:graphicData uri="http://schemas.openxmlformats.org/drawingml/2006/table">
            <a:tbl>
              <a:tblPr/>
              <a:tblGrid>
                <a:gridCol w="1165469"/>
                <a:gridCol w="1165469"/>
                <a:gridCol w="1165469"/>
                <a:gridCol w="1165469"/>
                <a:gridCol w="1165469"/>
                <a:gridCol w="1165469"/>
                <a:gridCol w="1165469"/>
                <a:gridCol w="1165469"/>
                <a:gridCol w="1165469"/>
              </a:tblGrid>
              <a:tr h="380837"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PAYS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Location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Longitude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Latitude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Date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Iodine_131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Caesium_134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Caesium_137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Sweden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RISOE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12.07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55.70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1986-04-27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0.240000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1651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Norway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BERGEN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10.66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59.90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1986-04-28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0.000200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1623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Finland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NURMIJAERVI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24.70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60.45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1986-04-28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0.950000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1.790000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1659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Norway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KJELLER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10.66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59.90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1986-04-28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0.120000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0.020000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1200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Belgium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MOL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5.12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51.18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1986-04-28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0.000031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622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1234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Belgium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MOL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5.12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51.18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1986-05-31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NaN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1110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United Kingdom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GLASGOW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-4.49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56.00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1986-05-31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0.017000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0.034000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1869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Sweden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STOCKHOLM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18.08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59.33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1986-05-31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0.000338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0.000177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0.000324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4053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559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Ireland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GLASNEVIN.Dublin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-6.28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53.37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1986-06-05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NaN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0837">
                <a:tc>
                  <a:txBody>
                    <a:bodyPr/>
                    <a:lstStyle/>
                    <a:p>
                      <a:pPr fontAlgn="ctr"/>
                      <a:r>
                        <a:rPr lang="en-IN" sz="800" b="1">
                          <a:effectLst/>
                        </a:rPr>
                        <a:t>240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Germany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NORDERNEY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7.15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53.71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1986-08-04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dirty="0">
                          <a:effectLst/>
                        </a:rPr>
                        <a:t>0.000070</a:t>
                      </a:r>
                    </a:p>
                  </a:txBody>
                  <a:tcPr marL="42787" marR="42787" marT="21393" marB="213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3766504" y="2391489"/>
            <a:ext cx="2684950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212121"/>
                </a:solidFill>
                <a:effectLst/>
                <a:latin typeface="Roboto"/>
              </a:rPr>
              <a:t>2051 rows × 8 columns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5"/>
    </mc:Choice>
    <mc:Fallback>
      <p:transition spd="slow" advTm="21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90557"/>
            <a:ext cx="10178322" cy="6400389"/>
          </a:xfrm>
        </p:spPr>
        <p:txBody>
          <a:bodyPr/>
          <a:lstStyle/>
          <a:p>
            <a:pPr marL="0" indent="0">
              <a:buNone/>
            </a:pPr>
            <a:r>
              <a:rPr lang="en-IN" dirty="0" err="1"/>
              <a:t>Average_Data</a:t>
            </a:r>
            <a:r>
              <a:rPr lang="en-IN" dirty="0"/>
              <a:t> = </a:t>
            </a:r>
            <a:r>
              <a:rPr lang="en-IN" dirty="0" err="1"/>
              <a:t>Data.groupby</a:t>
            </a:r>
            <a:r>
              <a:rPr lang="en-IN" dirty="0"/>
              <a:t>(["</a:t>
            </a:r>
            <a:r>
              <a:rPr lang="en-IN" dirty="0" err="1"/>
              <a:t>Location","Date","PAYS</a:t>
            </a:r>
            <a:r>
              <a:rPr lang="en-IN" dirty="0"/>
              <a:t>"],sort=False).mean()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Average_Data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Average_Data</a:t>
            </a:r>
            <a:r>
              <a:rPr lang="en-IN" dirty="0"/>
              <a:t> = </a:t>
            </a:r>
            <a:r>
              <a:rPr lang="en-IN" dirty="0" err="1"/>
              <a:t>Average_Data.interpolate</a:t>
            </a:r>
            <a:r>
              <a:rPr lang="en-IN" dirty="0"/>
              <a:t>(method="</a:t>
            </a:r>
            <a:r>
              <a:rPr lang="en-IN" dirty="0" err="1"/>
              <a:t>linear",axis</a:t>
            </a:r>
            <a:r>
              <a:rPr lang="en-IN" dirty="0"/>
              <a:t>=0)</a:t>
            </a:r>
          </a:p>
          <a:p>
            <a:pPr marL="0" indent="0">
              <a:buNone/>
            </a:pPr>
            <a:endParaRPr lang="en-IN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90752"/>
              </p:ext>
            </p:extLst>
          </p:nvPr>
        </p:nvGraphicFramePr>
        <p:xfrm>
          <a:off x="2253293" y="1755481"/>
          <a:ext cx="6928336" cy="3594096"/>
        </p:xfrm>
        <a:graphic>
          <a:graphicData uri="http://schemas.openxmlformats.org/drawingml/2006/table">
            <a:tbl>
              <a:tblPr/>
              <a:tblGrid>
                <a:gridCol w="866042"/>
                <a:gridCol w="866042"/>
                <a:gridCol w="866042"/>
                <a:gridCol w="866042"/>
                <a:gridCol w="866042"/>
                <a:gridCol w="866042"/>
                <a:gridCol w="866042"/>
                <a:gridCol w="866042"/>
              </a:tblGrid>
              <a:tr h="285894">
                <a:tc>
                  <a:txBody>
                    <a:bodyPr/>
                    <a:lstStyle/>
                    <a:p>
                      <a:pPr algn="r"/>
                      <a:endParaRPr lang="en-IN" sz="800" b="1" dirty="0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Longitude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 dirty="0">
                          <a:effectLst/>
                        </a:rPr>
                        <a:t>Latitude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Iodine_131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Caesium_134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Caesium_137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3368"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Location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Date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b="1">
                          <a:effectLst/>
                        </a:rPr>
                        <a:t>PAYS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 dirty="0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800" b="1">
                        <a:effectLst/>
                      </a:endParaRP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RISOE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1986-04-27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Sweden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12.07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55.70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0.240000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BERGEN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1986-04-28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Norway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10.66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59.90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0.000200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NURMIJAERVI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1986-04-28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Finland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24.70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60.45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2.990000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5.030000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KJELLER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1986-04-28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Norway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10.66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59.90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0.120000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0.020000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 rowSpan="3"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MOL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1986-04-28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Belgium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5.12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51.18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0.000031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33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...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...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...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1986-05-31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Belgium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5.12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51.18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0.011477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GLASGOW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1986-05-31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United Kingdom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-4.49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56.00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0.017000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0.034000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STOCKHOLM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1986-05-31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Sweden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18.08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59.33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0.000338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0.000177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0.000324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420">
                <a:tc>
                  <a:txBody>
                    <a:bodyPr/>
                    <a:lstStyle/>
                    <a:p>
                      <a:pPr fontAlgn="t"/>
                      <a:r>
                        <a:rPr lang="en-IN" sz="800" b="1" dirty="0" err="1">
                          <a:effectLst/>
                        </a:rPr>
                        <a:t>GLASNEVIN.Dublin</a:t>
                      </a:r>
                      <a:endParaRPr lang="en-IN" sz="800" b="1" dirty="0">
                        <a:effectLst/>
                      </a:endParaRP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 dirty="0">
                          <a:effectLst/>
                        </a:rPr>
                        <a:t>1986-06-05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Ireland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-6.28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53.37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dirty="0">
                          <a:effectLst/>
                        </a:rPr>
                        <a:t>0.000197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5894">
                <a:tc>
                  <a:txBody>
                    <a:bodyPr/>
                    <a:lstStyle/>
                    <a:p>
                      <a:pPr fontAlgn="t"/>
                      <a:r>
                        <a:rPr lang="en-IN" sz="800" b="1" dirty="0">
                          <a:effectLst/>
                        </a:rPr>
                        <a:t>NORDERNEY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1986-08-04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800" b="1">
                          <a:effectLst/>
                        </a:rPr>
                        <a:t>Germany</a:t>
                      </a:r>
                    </a:p>
                  </a:txBody>
                  <a:tcPr marL="40842" marR="40842" marT="20421" marB="204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7.15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53.71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>
                          <a:effectLst/>
                        </a:rPr>
                        <a:t>0.000000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800" dirty="0">
                          <a:effectLst/>
                        </a:rPr>
                        <a:t>0.000070</a:t>
                      </a:r>
                    </a:p>
                  </a:txBody>
                  <a:tcPr marL="40842" marR="40842" marT="20421" marB="204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87275" y="1279993"/>
            <a:ext cx="185791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454" y="4835741"/>
            <a:ext cx="1766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200" dirty="0" smtClean="0">
              <a:solidFill>
                <a:srgbClr val="212121"/>
              </a:solidFill>
              <a:latin typeface="Roboto"/>
            </a:endParaRPr>
          </a:p>
          <a:p>
            <a:endParaRPr lang="en-IN" sz="1200" dirty="0">
              <a:solidFill>
                <a:srgbClr val="212121"/>
              </a:solidFill>
              <a:latin typeface="Roboto"/>
            </a:endParaRPr>
          </a:p>
          <a:p>
            <a:endParaRPr lang="en-IN" sz="1200" dirty="0" smtClean="0">
              <a:solidFill>
                <a:srgbClr val="212121"/>
              </a:solidFill>
              <a:latin typeface="Roboto"/>
            </a:endParaRPr>
          </a:p>
          <a:p>
            <a:r>
              <a:rPr lang="en-IN" sz="1200" dirty="0" smtClean="0">
                <a:solidFill>
                  <a:srgbClr val="212121"/>
                </a:solidFill>
                <a:latin typeface="Roboto"/>
              </a:rPr>
              <a:t>1414 </a:t>
            </a:r>
            <a:r>
              <a:rPr lang="en-IN" sz="1200" dirty="0">
                <a:solidFill>
                  <a:srgbClr val="212121"/>
                </a:solidFill>
                <a:latin typeface="Roboto"/>
              </a:rPr>
              <a:t>rows × 5 columns</a:t>
            </a:r>
            <a:endParaRPr lang="en-IN" sz="1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"/>
    </mc:Choice>
    <mc:Fallback>
      <p:transition spd="slow" advTm="7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90557"/>
            <a:ext cx="10178322" cy="5589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err="1"/>
              <a:t>Average_Data.isna</a:t>
            </a:r>
            <a:r>
              <a:rPr lang="en-IN" dirty="0"/>
              <a:t>().sum()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Longitude </a:t>
            </a:r>
            <a:r>
              <a:rPr lang="en-IN" dirty="0"/>
              <a:t>0 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Output:-</a:t>
            </a:r>
          </a:p>
          <a:p>
            <a:pPr marL="0" indent="0">
              <a:buNone/>
            </a:pPr>
            <a:r>
              <a:rPr lang="en-IN" dirty="0" smtClean="0"/>
              <a:t>Latitude          0 </a:t>
            </a:r>
          </a:p>
          <a:p>
            <a:pPr marL="0" indent="0">
              <a:buNone/>
            </a:pPr>
            <a:r>
              <a:rPr lang="en-IN" dirty="0" smtClean="0"/>
              <a:t>Iodine_131      0 </a:t>
            </a:r>
          </a:p>
          <a:p>
            <a:pPr marL="0" indent="0">
              <a:buNone/>
            </a:pPr>
            <a:r>
              <a:rPr lang="en-IN" dirty="0" smtClean="0"/>
              <a:t>Caesium_134   0 </a:t>
            </a:r>
          </a:p>
          <a:p>
            <a:pPr marL="0" indent="0">
              <a:buNone/>
            </a:pPr>
            <a:r>
              <a:rPr lang="en-IN" dirty="0" smtClean="0"/>
              <a:t>Caesium_137   0 </a:t>
            </a:r>
          </a:p>
          <a:p>
            <a:pPr marL="0" indent="0">
              <a:buNone/>
            </a:pPr>
            <a:r>
              <a:rPr lang="en-IN" dirty="0" err="1" smtClean="0"/>
              <a:t>dtype</a:t>
            </a:r>
            <a:r>
              <a:rPr lang="en-IN" dirty="0"/>
              <a:t>: </a:t>
            </a:r>
            <a:r>
              <a:rPr lang="en-IN" dirty="0" smtClean="0"/>
              <a:t>int64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Data["Iodine_131"].mean()</a:t>
            </a:r>
          </a:p>
          <a:p>
            <a:pPr marL="0" indent="0">
              <a:buNone/>
            </a:pPr>
            <a:r>
              <a:rPr lang="en-IN" dirty="0"/>
              <a:t>Data["Caesium_134"].mean()</a:t>
            </a:r>
          </a:p>
          <a:p>
            <a:pPr marL="0" indent="0">
              <a:buNone/>
            </a:pPr>
            <a:r>
              <a:rPr lang="en-IN" dirty="0"/>
              <a:t>Data["Caesium_137"].mean()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9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9"/>
    </mc:Choice>
    <mc:Fallback>
      <p:transition spd="slow" advTm="7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0737"/>
            <a:ext cx="10178322" cy="564885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which country is most affected </a:t>
            </a:r>
            <a:r>
              <a:rPr lang="en-IN" b="1" dirty="0" smtClean="0"/>
              <a:t>?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dirty="0"/>
              <a:t>figure = </a:t>
            </a: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=(20,8))</a:t>
            </a:r>
          </a:p>
          <a:p>
            <a:pPr marL="0" indent="0">
              <a:buNone/>
            </a:pPr>
            <a:r>
              <a:rPr lang="en-IN" dirty="0"/>
              <a:t>Data["PAYS"].</a:t>
            </a:r>
            <a:r>
              <a:rPr lang="en-IN" dirty="0" err="1"/>
              <a:t>value_counts</a:t>
            </a:r>
            <a:r>
              <a:rPr lang="en-IN" dirty="0"/>
              <a:t>().</a:t>
            </a:r>
            <a:r>
              <a:rPr lang="en-IN" dirty="0" err="1"/>
              <a:t>plot.pie</a:t>
            </a:r>
            <a:r>
              <a:rPr lang="en-IN" dirty="0"/>
              <a:t>(</a:t>
            </a:r>
            <a:r>
              <a:rPr lang="en-IN" dirty="0" err="1"/>
              <a:t>autopct</a:t>
            </a:r>
            <a:r>
              <a:rPr lang="en-IN" dirty="0"/>
              <a:t>='%1.1f%%',shadow=True)</a:t>
            </a:r>
          </a:p>
          <a:p>
            <a:pPr marL="0" indent="0">
              <a:buNone/>
            </a:pPr>
            <a:r>
              <a:rPr lang="en-IN" dirty="0" err="1"/>
              <a:t>plt.title</a:t>
            </a:r>
            <a:r>
              <a:rPr lang="en-IN" dirty="0"/>
              <a:t>('COUNTRY',{'fontsize':20,'color':'brown'})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29" y="2410726"/>
            <a:ext cx="5264209" cy="46053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3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6"/>
    </mc:Choice>
    <mc:Fallback>
      <p:transition spd="slow" advTm="14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06" y="89395"/>
            <a:ext cx="10506635" cy="658880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How to find the rate of Radio Active Materials </a:t>
            </a:r>
            <a:r>
              <a:rPr lang="en-IN" b="1" dirty="0" smtClean="0"/>
              <a:t>?</a:t>
            </a:r>
          </a:p>
          <a:p>
            <a:pPr marL="0" indent="0">
              <a:buNone/>
            </a:pPr>
            <a:r>
              <a:rPr lang="en-IN" dirty="0"/>
              <a:t>figure = </a:t>
            </a: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=(20,8))</a:t>
            </a:r>
          </a:p>
          <a:p>
            <a:pPr marL="0" indent="0">
              <a:buNone/>
            </a:pPr>
            <a:r>
              <a:rPr lang="en-IN" dirty="0" err="1"/>
              <a:t>sns.boxplot</a:t>
            </a:r>
            <a:r>
              <a:rPr lang="en-IN" dirty="0"/>
              <a:t>(data=Data[["Caesium_134","Caesium_137","Iodine_131"]], width=0.4, </a:t>
            </a:r>
            <a:r>
              <a:rPr lang="en-IN" dirty="0" err="1"/>
              <a:t>showfliers</a:t>
            </a:r>
            <a:r>
              <a:rPr lang="en-IN" dirty="0"/>
              <a:t>=False)</a:t>
            </a:r>
          </a:p>
          <a:p>
            <a:pPr marL="0" indent="0">
              <a:buNone/>
            </a:pPr>
            <a:r>
              <a:rPr lang="en-IN" dirty="0" err="1"/>
              <a:t>plt.title</a:t>
            </a:r>
            <a:r>
              <a:rPr lang="en-IN" dirty="0"/>
              <a:t>('RADIO ACTIVE MATERIALS',{'fontsize':20,'color':'brown'})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72" y="2600846"/>
            <a:ext cx="9280733" cy="42571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0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3"/>
    </mc:Choice>
    <mc:Fallback>
      <p:transition spd="slow" advTm="14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2370"/>
            <a:ext cx="10178322" cy="669562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How much Caesium_134 spread over the country </a:t>
            </a:r>
            <a:r>
              <a:rPr lang="en-IN" b="1" dirty="0" smtClean="0"/>
              <a:t>?</a:t>
            </a:r>
          </a:p>
          <a:p>
            <a:pPr marL="0" indent="0">
              <a:buNone/>
            </a:pP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=(25,10))</a:t>
            </a:r>
          </a:p>
          <a:p>
            <a:pPr marL="0" indent="0">
              <a:buNone/>
            </a:pPr>
            <a:r>
              <a:rPr lang="en-IN" dirty="0" err="1"/>
              <a:t>sns.barplot</a:t>
            </a:r>
            <a:r>
              <a:rPr lang="en-IN" dirty="0"/>
              <a:t>(x='</a:t>
            </a:r>
            <a:r>
              <a:rPr lang="en-IN" dirty="0" err="1"/>
              <a:t>PAYS',y</a:t>
            </a:r>
            <a:r>
              <a:rPr lang="en-IN" dirty="0"/>
              <a:t>='Caesium_134',data=Data)</a:t>
            </a:r>
          </a:p>
          <a:p>
            <a:pPr marL="0" indent="0">
              <a:buNone/>
            </a:pPr>
            <a:r>
              <a:rPr lang="en-IN" dirty="0" err="1" smtClean="0"/>
              <a:t>plt.title</a:t>
            </a:r>
            <a:r>
              <a:rPr lang="en-IN" dirty="0"/>
              <a:t>("Amount of Caesium_134 Spread over the Country",{"fontsize":20,"color":"brown"})</a:t>
            </a:r>
          </a:p>
          <a:p>
            <a:pPr marL="0" indent="0">
              <a:buNone/>
            </a:pPr>
            <a:r>
              <a:rPr lang="en-IN" dirty="0" err="1"/>
              <a:t>plt.legend</a:t>
            </a:r>
            <a:r>
              <a:rPr lang="en-IN" dirty="0"/>
              <a:t>()</a:t>
            </a:r>
          </a:p>
          <a:p>
            <a:pPr marL="0" indent="0">
              <a:buNone/>
            </a:pPr>
            <a:r>
              <a:rPr lang="en-IN" dirty="0" err="1"/>
              <a:t>plt.xlabel</a:t>
            </a:r>
            <a:r>
              <a:rPr lang="en-IN" dirty="0"/>
              <a:t>("COUNTRY",{"fontsize":18,"color":"green"})</a:t>
            </a:r>
          </a:p>
          <a:p>
            <a:pPr marL="0" indent="0">
              <a:buNone/>
            </a:pPr>
            <a:r>
              <a:rPr lang="en-IN" dirty="0" err="1"/>
              <a:t>plt.ylabel</a:t>
            </a:r>
            <a:r>
              <a:rPr lang="en-IN" dirty="0"/>
              <a:t>("Caesium_134",{"fontsize":18,"color":"green"})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32" y="3186230"/>
            <a:ext cx="7636419" cy="355047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2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3"/>
    </mc:Choice>
    <mc:Fallback>
      <p:transition spd="slow" advTm="3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4921"/>
            <a:ext cx="10178322" cy="5614672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How much Caesium_137 spread over the country </a:t>
            </a:r>
            <a:r>
              <a:rPr lang="en-IN" b="1" dirty="0" smtClean="0"/>
              <a:t>?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/>
              <a:t>sns.barplot</a:t>
            </a:r>
            <a:r>
              <a:rPr lang="en-IN" dirty="0"/>
              <a:t>(x='</a:t>
            </a:r>
            <a:r>
              <a:rPr lang="en-IN" dirty="0" err="1"/>
              <a:t>PAYS',y</a:t>
            </a:r>
            <a:r>
              <a:rPr lang="en-IN" dirty="0"/>
              <a:t>='Caesium_137',data=Data)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39" y="1991981"/>
            <a:ext cx="10058400" cy="43572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9"/>
    </mc:Choice>
    <mc:Fallback>
      <p:transition spd="slow" advTm="11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2371"/>
            <a:ext cx="10178322" cy="5717222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How much Iodine_131 spread over the country </a:t>
            </a:r>
            <a:r>
              <a:rPr lang="en-IN" b="1" dirty="0" smtClean="0"/>
              <a:t>?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it-IT" dirty="0"/>
              <a:t>sns.barplot(x='PAYS',y='Iodine_131',data=Data)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04" y="1874517"/>
            <a:ext cx="10058400" cy="43908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3"/>
    </mc:Choice>
    <mc:Fallback>
      <p:transition spd="slow" advTm="15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700755"/>
            <a:ext cx="9601196" cy="5175113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This </a:t>
            </a:r>
            <a:r>
              <a:rPr lang="en-IN" dirty="0"/>
              <a:t>dataset presents the concentration of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Iodine-131 </a:t>
            </a:r>
            <a:r>
              <a:rPr lang="en-IN" dirty="0"/>
              <a:t>(I-131), Caesium-134 </a:t>
            </a:r>
            <a:r>
              <a:rPr lang="en-IN" dirty="0" smtClean="0"/>
              <a:t>(Cs-134), </a:t>
            </a:r>
          </a:p>
          <a:p>
            <a:pPr marL="0" indent="0">
              <a:buNone/>
            </a:pPr>
            <a:r>
              <a:rPr lang="en-IN" dirty="0" smtClean="0"/>
              <a:t>and </a:t>
            </a:r>
            <a:r>
              <a:rPr lang="en-IN" dirty="0"/>
              <a:t>Caesium-137 (Cs-137) as aerosol </a:t>
            </a:r>
            <a:r>
              <a:rPr lang="en-IN" dirty="0" smtClean="0"/>
              <a:t>particles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which were measured in specific location and date.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Several </a:t>
            </a:r>
            <a:r>
              <a:rPr lang="en-IN" dirty="0"/>
              <a:t>other European countries were affected </a:t>
            </a:r>
            <a:r>
              <a:rPr lang="en-IN" dirty="0" smtClean="0"/>
              <a:t>by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it, due to a massive atmospheric transfer of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Radioactive material</a:t>
            </a:r>
            <a:r>
              <a:rPr lang="en-IN" dirty="0"/>
              <a:t>. Until this day, the real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impact </a:t>
            </a:r>
            <a:r>
              <a:rPr lang="en-IN" dirty="0"/>
              <a:t>of </a:t>
            </a:r>
            <a:r>
              <a:rPr lang="en-IN" dirty="0" smtClean="0"/>
              <a:t>this event </a:t>
            </a:r>
            <a:r>
              <a:rPr lang="en-IN" dirty="0"/>
              <a:t>is still under controversy.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79" y="382385"/>
            <a:ext cx="3922521" cy="56530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6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1"/>
    </mc:Choice>
    <mc:Fallback>
      <p:transition spd="slow" advTm="1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2191"/>
            <a:ext cx="10178322" cy="5657401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Total </a:t>
            </a:r>
            <a:r>
              <a:rPr lang="en-IN" dirty="0"/>
              <a:t>rate of Radio Active Materials spread over the country </a:t>
            </a:r>
            <a:r>
              <a:rPr lang="en-IN" dirty="0" smtClean="0"/>
              <a:t>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671420"/>
            <a:ext cx="10058400" cy="43683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6"/>
    </mc:Choice>
    <mc:Fallback>
      <p:transition spd="slow" advTm="9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047" y="128187"/>
            <a:ext cx="10910047" cy="5751405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Average </a:t>
            </a:r>
            <a:r>
              <a:rPr lang="en-IN" dirty="0"/>
              <a:t>rate of total Radio Active Materials spread over the country </a:t>
            </a:r>
            <a:r>
              <a:rPr lang="en-IN" dirty="0" smtClean="0"/>
              <a:t>?</a:t>
            </a:r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(["PAYS"])["Caesium_134"].mean(),label="Caesium_134",marker="o",</a:t>
            </a:r>
            <a:r>
              <a:rPr lang="en-IN" dirty="0" err="1"/>
              <a:t>color</a:t>
            </a:r>
            <a:r>
              <a:rPr lang="en-IN" dirty="0"/>
              <a:t>="red")</a:t>
            </a:r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(["PAYS"])["Caesium_137"].mean(),label="Caesium_137",marker="o",</a:t>
            </a:r>
            <a:r>
              <a:rPr lang="en-IN" dirty="0" err="1"/>
              <a:t>color</a:t>
            </a:r>
            <a:r>
              <a:rPr lang="en-IN" dirty="0"/>
              <a:t>="blue")</a:t>
            </a:r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(["PAYS"])["Iodine_131"].mean(),label="Iodine_131",marker="o",</a:t>
            </a:r>
            <a:r>
              <a:rPr lang="en-IN" dirty="0" err="1"/>
              <a:t>color</a:t>
            </a:r>
            <a:r>
              <a:rPr lang="en-IN" dirty="0"/>
              <a:t>="yellow")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70" y="2677284"/>
            <a:ext cx="10058400" cy="36607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3"/>
    </mc:Choice>
    <mc:Fallback>
      <p:transition spd="slow" advTm="1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099"/>
            <a:ext cx="10940322" cy="567449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which time is Caesium_134 more </a:t>
            </a:r>
            <a:r>
              <a:rPr lang="en-IN" dirty="0" smtClean="0"/>
              <a:t>spread ?</a:t>
            </a:r>
          </a:p>
          <a:p>
            <a:pPr marL="0" indent="0">
              <a:buNone/>
            </a:pPr>
            <a:r>
              <a:rPr lang="en-IN" dirty="0"/>
              <a:t>figure = </a:t>
            </a: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=(20,8))</a:t>
            </a:r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(["Date"])["Caesium_134"].mean(),label="Caesium_134",marker="o",</a:t>
            </a:r>
            <a:r>
              <a:rPr lang="en-IN" dirty="0" err="1"/>
              <a:t>color</a:t>
            </a:r>
            <a:r>
              <a:rPr lang="en-IN" dirty="0"/>
              <a:t>="blue")</a:t>
            </a:r>
          </a:p>
          <a:p>
            <a:pPr marL="0" indent="0">
              <a:buNone/>
            </a:pPr>
            <a:r>
              <a:rPr lang="en-IN" dirty="0" err="1" smtClean="0"/>
              <a:t>plt.title</a:t>
            </a:r>
            <a:r>
              <a:rPr lang="en-IN" dirty="0"/>
              <a:t>("Amount of Caesium_134 Spread the Time",{"fontsize":20,"color":"brown"})</a:t>
            </a:r>
          </a:p>
          <a:p>
            <a:pPr marL="0" indent="0">
              <a:buNone/>
            </a:pPr>
            <a:r>
              <a:rPr lang="en-IN" dirty="0" err="1"/>
              <a:t>plt.legend</a:t>
            </a:r>
            <a:r>
              <a:rPr lang="en-IN" dirty="0"/>
              <a:t>()</a:t>
            </a:r>
          </a:p>
          <a:p>
            <a:pPr marL="0" indent="0">
              <a:buNone/>
            </a:pPr>
            <a:r>
              <a:rPr lang="en-IN" dirty="0" err="1"/>
              <a:t>plt.xlabel</a:t>
            </a:r>
            <a:r>
              <a:rPr lang="en-IN" dirty="0"/>
              <a:t>("DATE",{"fontsize":18,"color":"green"})</a:t>
            </a:r>
          </a:p>
          <a:p>
            <a:pPr marL="0" indent="0">
              <a:buNone/>
            </a:pPr>
            <a:r>
              <a:rPr lang="en-IN" dirty="0" err="1"/>
              <a:t>plt.ylabel</a:t>
            </a:r>
            <a:r>
              <a:rPr lang="en-IN" dirty="0"/>
              <a:t>("Caesium_134",{"fontsize":18,"color":"green"})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54" y="3221639"/>
            <a:ext cx="7635003" cy="340327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8"/>
    </mc:Choice>
    <mc:Fallback>
      <p:transition spd="slow" advTm="1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542" y="277906"/>
            <a:ext cx="11313458" cy="57092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which time is Caesium_137 more </a:t>
            </a:r>
            <a:r>
              <a:rPr lang="en-IN" dirty="0" smtClean="0"/>
              <a:t>spread?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(["Date"])["Caesium_137"].mean(),label="Caesium_137",marker="o",</a:t>
            </a:r>
            <a:r>
              <a:rPr lang="en-IN" dirty="0" err="1"/>
              <a:t>color</a:t>
            </a:r>
            <a:r>
              <a:rPr lang="en-IN" dirty="0"/>
              <a:t>="magenta")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6959"/>
            <a:ext cx="10058400" cy="43314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1"/>
    </mc:Choice>
    <mc:Fallback>
      <p:transition spd="slow" advTm="1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365"/>
            <a:ext cx="10707240" cy="571822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which time is Iodine_131 more </a:t>
            </a:r>
            <a:r>
              <a:rPr lang="en-IN" dirty="0" smtClean="0"/>
              <a:t>spread?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plt.plot</a:t>
            </a:r>
            <a:r>
              <a:rPr lang="en-IN" dirty="0"/>
              <a:t>(</a:t>
            </a:r>
            <a:r>
              <a:rPr lang="en-IN" dirty="0" err="1"/>
              <a:t>Data.groupby</a:t>
            </a:r>
            <a:r>
              <a:rPr lang="en-IN" dirty="0"/>
              <a:t>(["Date"])["Iodine_131"].mean(),label="Iodine_131",marker="o",</a:t>
            </a:r>
            <a:r>
              <a:rPr lang="en-IN" dirty="0" err="1"/>
              <a:t>color</a:t>
            </a:r>
            <a:r>
              <a:rPr lang="en-IN" dirty="0"/>
              <a:t>="yellow")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5435"/>
            <a:ext cx="10058400" cy="43908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8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0"/>
    </mc:Choice>
    <mc:Fallback>
      <p:transition spd="slow" advTm="1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5153"/>
            <a:ext cx="10178322" cy="5664439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which </a:t>
            </a:r>
            <a:r>
              <a:rPr lang="en-IN" dirty="0"/>
              <a:t>time the Radio Active Materials mostly </a:t>
            </a:r>
            <a:r>
              <a:rPr lang="en-IN" dirty="0" err="1"/>
              <a:t>spreaded</a:t>
            </a:r>
            <a:r>
              <a:rPr lang="en-IN" dirty="0"/>
              <a:t> </a:t>
            </a:r>
            <a:r>
              <a:rPr lang="en-IN" dirty="0" smtClean="0"/>
              <a:t>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2" y="1692872"/>
            <a:ext cx="10058400" cy="43683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9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17"/>
    </mc:Choice>
    <mc:Fallback>
      <p:transition spd="slow" advTm="17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0329"/>
            <a:ext cx="10178322" cy="668767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which location is most affected in Caesium_134 </a:t>
            </a:r>
            <a:r>
              <a:rPr lang="en-IN" dirty="0" smtClean="0"/>
              <a:t>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figure = </a:t>
            </a:r>
            <a:r>
              <a:rPr lang="en-IN" dirty="0" err="1"/>
              <a:t>plt.figure</a:t>
            </a:r>
            <a:r>
              <a:rPr lang="en-IN" dirty="0"/>
              <a:t>(</a:t>
            </a:r>
            <a:r>
              <a:rPr lang="en-IN" dirty="0" err="1"/>
              <a:t>figsize</a:t>
            </a:r>
            <a:r>
              <a:rPr lang="en-IN" dirty="0"/>
              <a:t>=(40,20))</a:t>
            </a:r>
          </a:p>
          <a:p>
            <a:pPr marL="0" indent="0">
              <a:buNone/>
            </a:pPr>
            <a:r>
              <a:rPr lang="en-IN" dirty="0" err="1"/>
              <a:t>plt.scatter</a:t>
            </a:r>
            <a:r>
              <a:rPr lang="en-IN" dirty="0"/>
              <a:t>(x=Data["Caesium_134"],y=Data["Location"],label="Caesium_134",color="red")</a:t>
            </a:r>
          </a:p>
          <a:p>
            <a:pPr marL="0" indent="0">
              <a:buNone/>
            </a:pPr>
            <a:r>
              <a:rPr lang="en-IN" dirty="0" err="1"/>
              <a:t>plt.title</a:t>
            </a:r>
            <a:r>
              <a:rPr lang="en-IN" dirty="0"/>
              <a:t>("Amount of Iodine_131 Spread over the Time",{"fontsize":30,"color":"brown"})</a:t>
            </a:r>
          </a:p>
          <a:p>
            <a:pPr marL="0" indent="0">
              <a:buNone/>
            </a:pPr>
            <a:r>
              <a:rPr lang="en-IN" dirty="0" err="1"/>
              <a:t>plt.legend</a:t>
            </a:r>
            <a:r>
              <a:rPr lang="en-IN" dirty="0"/>
              <a:t>()</a:t>
            </a:r>
          </a:p>
          <a:p>
            <a:pPr marL="0" indent="0">
              <a:buNone/>
            </a:pPr>
            <a:r>
              <a:rPr lang="en-IN" dirty="0" err="1"/>
              <a:t>plt.xlabel</a:t>
            </a:r>
            <a:r>
              <a:rPr lang="en-IN" dirty="0"/>
              <a:t>("DATE",{"fontsize":25,"color":"green"})</a:t>
            </a:r>
          </a:p>
          <a:p>
            <a:pPr marL="0" indent="0">
              <a:buNone/>
            </a:pPr>
            <a:r>
              <a:rPr lang="en-IN" dirty="0" err="1"/>
              <a:t>plt.ylabel</a:t>
            </a:r>
            <a:r>
              <a:rPr lang="en-IN" dirty="0"/>
              <a:t>("Location",{"fontsize":25,"color":"green"})</a:t>
            </a:r>
          </a:p>
          <a:p>
            <a:pPr marL="0" indent="0">
              <a:buNone/>
            </a:pPr>
            <a:r>
              <a:rPr lang="en-IN" dirty="0" err="1"/>
              <a:t>plt.show</a:t>
            </a:r>
            <a:r>
              <a:rPr lang="en-IN" dirty="0"/>
              <a:t>()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4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"/>
    </mc:Choice>
    <mc:Fallback>
      <p:transition spd="slow" advTm="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878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31" y="1027545"/>
            <a:ext cx="10058400" cy="495344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8"/>
    </mc:Choice>
    <mc:Fallback>
      <p:transition spd="slow" advTm="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8621"/>
            <a:ext cx="10178322" cy="5720972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which location is most affected in Caesium_137 ?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plt.scatter</a:t>
            </a:r>
            <a:r>
              <a:rPr lang="en-IN" dirty="0" smtClean="0"/>
              <a:t>(x=Data</a:t>
            </a:r>
            <a:r>
              <a:rPr lang="en-IN" dirty="0"/>
              <a:t>["Caesium_137"],y=Data["Location"],label="Caesium_137",color="blue")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874517"/>
            <a:ext cx="10058400" cy="4953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1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0"/>
    </mc:Choice>
    <mc:Fallback>
      <p:transition spd="slow" advTm="8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4119"/>
            <a:ext cx="10178322" cy="565547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which location is most affected in Iodine_131 ?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plt.scatter</a:t>
            </a:r>
            <a:r>
              <a:rPr lang="en-IN" dirty="0" smtClean="0"/>
              <a:t>(x=Data</a:t>
            </a:r>
            <a:r>
              <a:rPr lang="en-IN" dirty="0"/>
              <a:t>["Iodine_131"],y=Data["Location"],label="Iodine_131",color="maroon")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6" y="1708952"/>
            <a:ext cx="10058400" cy="4953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1"/>
    </mc:Choice>
    <mc:Fallback>
      <p:transition spd="slow" advTm="7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760292"/>
            <a:ext cx="10336419" cy="88021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7200" dirty="0"/>
              <a:t>Data = </a:t>
            </a:r>
            <a:r>
              <a:rPr lang="en-IN" sz="7200" dirty="0" err="1"/>
              <a:t>pd.read_csv</a:t>
            </a:r>
            <a:r>
              <a:rPr lang="en-IN" sz="7200" dirty="0"/>
              <a:t>('/content/drive/</a:t>
            </a:r>
            <a:r>
              <a:rPr lang="en-IN" sz="7200" dirty="0" err="1"/>
              <a:t>MyDrive</a:t>
            </a:r>
            <a:r>
              <a:rPr lang="en-IN" sz="7200" dirty="0"/>
              <a:t>/Chernobyl Chemical Radiation/Chernobyl_ Chemical_Radiation.csv')</a:t>
            </a:r>
          </a:p>
          <a:p>
            <a:pPr marL="0" indent="0">
              <a:buNone/>
            </a:pPr>
            <a:endParaRPr lang="en-IN" sz="7200" dirty="0" smtClean="0"/>
          </a:p>
          <a:p>
            <a:pPr marL="0" indent="0">
              <a:buNone/>
            </a:pPr>
            <a:r>
              <a:rPr lang="en-IN" sz="7200" dirty="0" err="1" smtClean="0"/>
              <a:t>Data.head</a:t>
            </a:r>
            <a:r>
              <a:rPr lang="en-IN" sz="7200" dirty="0"/>
              <a:t>()  </a:t>
            </a:r>
            <a:r>
              <a:rPr lang="en-IN" sz="7200" dirty="0" smtClean="0"/>
              <a:t># it gives the first 5 rows of the data</a:t>
            </a:r>
          </a:p>
          <a:p>
            <a:pPr marL="0" indent="0">
              <a:buNone/>
            </a:pPr>
            <a:endParaRPr lang="en-IN" sz="72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95401" y="67352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8000"/>
                </a:solidFill>
                <a:latin typeface="Courier New" panose="02070309020205020404" pitchFamily="49" charset="0"/>
              </a:rPr>
              <a:t>#import all the packages</a:t>
            </a:r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pandas </a:t>
            </a:r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pd</a:t>
            </a:r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matplotlib.pyplot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seaborn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IN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sns</a:t>
            </a:r>
            <a:endParaRPr lang="en-IN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And then read the data,</a:t>
            </a:r>
          </a:p>
          <a:p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49393"/>
              </p:ext>
            </p:extLst>
          </p:nvPr>
        </p:nvGraphicFramePr>
        <p:xfrm>
          <a:off x="760160" y="4172428"/>
          <a:ext cx="10921520" cy="2468880"/>
        </p:xfrm>
        <a:graphic>
          <a:graphicData uri="http://schemas.openxmlformats.org/drawingml/2006/table">
            <a:tbl>
              <a:tblPr/>
              <a:tblGrid>
                <a:gridCol w="1092152"/>
                <a:gridCol w="1092152"/>
                <a:gridCol w="1092152"/>
                <a:gridCol w="1092152"/>
                <a:gridCol w="1092152"/>
                <a:gridCol w="1092152"/>
                <a:gridCol w="1092152"/>
                <a:gridCol w="1092152"/>
                <a:gridCol w="1092152"/>
                <a:gridCol w="1092152"/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en-IN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PAYS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Longitude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Latitude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I_131_(Bq/m3)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Cs_134_(Bq/m3)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>
                          <a:effectLst/>
                        </a:rPr>
                        <a:t>Cs_137_(Bq/m3)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RISOE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12.07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55.7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86/04/27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RISOE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12.07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55.7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86/04/28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RISOE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12.07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55.7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86/04/29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0.0147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RISOE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12.07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55.7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86/04/29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RISOE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12.07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55.7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86/04/30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0.0001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0.00028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2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1678" y="277907"/>
            <a:ext cx="10178322" cy="560168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Total rate of Radio Active Materials spread over the location 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1" y="1525706"/>
            <a:ext cx="10058400" cy="49450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2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85"/>
    </mc:Choice>
    <mc:Fallback>
      <p:transition spd="slow" advTm="20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1678" y="233083"/>
            <a:ext cx="10178322" cy="564651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Correlation Data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00" y="1009880"/>
            <a:ext cx="7100918" cy="50190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2"/>
    </mc:Choice>
    <mc:Fallback>
      <p:transition spd="slow" advTm="35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756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6"/>
    </mc:Choice>
    <mc:Fallback>
      <p:transition spd="slow" advTm="8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8007"/>
            <a:ext cx="10178322" cy="6093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/>
              <a:t>Data.tail</a:t>
            </a:r>
            <a:r>
              <a:rPr lang="en-IN" dirty="0" smtClean="0"/>
              <a:t>()   # it gives the bottom 5  rows of the data.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 smtClean="0"/>
              <a:t>Data.shape</a:t>
            </a:r>
            <a:r>
              <a:rPr lang="en-IN" dirty="0" smtClean="0"/>
              <a:t>  # gives the shape of the data.</a:t>
            </a:r>
          </a:p>
          <a:p>
            <a:pPr marL="0" indent="0">
              <a:buNone/>
            </a:pPr>
            <a:r>
              <a:rPr lang="en-IN" dirty="0"/>
              <a:t>(2051, 9)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0493"/>
              </p:ext>
            </p:extLst>
          </p:nvPr>
        </p:nvGraphicFramePr>
        <p:xfrm>
          <a:off x="1251678" y="1229304"/>
          <a:ext cx="10541520" cy="3636429"/>
        </p:xfrm>
        <a:graphic>
          <a:graphicData uri="http://schemas.openxmlformats.org/drawingml/2006/table">
            <a:tbl>
              <a:tblPr/>
              <a:tblGrid>
                <a:gridCol w="1054152"/>
                <a:gridCol w="1054152"/>
                <a:gridCol w="1054152"/>
                <a:gridCol w="1054152"/>
                <a:gridCol w="1054152"/>
                <a:gridCol w="1054152"/>
                <a:gridCol w="1054152"/>
                <a:gridCol w="1054152"/>
                <a:gridCol w="1054152"/>
                <a:gridCol w="1054152"/>
              </a:tblGrid>
              <a:tr h="798689">
                <a:tc>
                  <a:txBody>
                    <a:bodyPr/>
                    <a:lstStyle/>
                    <a:p>
                      <a:pPr algn="r"/>
                      <a:endParaRPr lang="en-IN" sz="1600" b="1" dirty="0">
                        <a:effectLst/>
                      </a:endParaRP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PAYS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Code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Location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 dirty="0">
                          <a:effectLst/>
                        </a:rPr>
                        <a:t>Longitude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Latitude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Date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I_131_(Bq/m3)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Cs_134_(Bq/m3)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b="1">
                          <a:effectLst/>
                        </a:rPr>
                        <a:t>Cs_137_(Bq/m3)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9082">
                <a:tc>
                  <a:txBody>
                    <a:bodyPr/>
                    <a:lstStyle/>
                    <a:p>
                      <a:pPr fontAlgn="ctr"/>
                      <a:r>
                        <a:rPr lang="en-IN" sz="1600" b="1">
                          <a:effectLst/>
                        </a:rPr>
                        <a:t>2046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HU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BUDAPEST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19.1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47.5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86/05/07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3.7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0.58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1.2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9082">
                <a:tc>
                  <a:txBody>
                    <a:bodyPr/>
                    <a:lstStyle/>
                    <a:p>
                      <a:pPr fontAlgn="ctr"/>
                      <a:r>
                        <a:rPr lang="en-IN" sz="1600" b="1">
                          <a:effectLst/>
                        </a:rPr>
                        <a:t>2047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HU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BUDAPEST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19.1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47.5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86/05/08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2.2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0.33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0.69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9082">
                <a:tc>
                  <a:txBody>
                    <a:bodyPr/>
                    <a:lstStyle/>
                    <a:p>
                      <a:pPr fontAlgn="ctr"/>
                      <a:r>
                        <a:rPr lang="en-IN" sz="1600" b="1">
                          <a:effectLst/>
                        </a:rPr>
                        <a:t>2048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HU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BUDAPEST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19.1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47.5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86/05/09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0.75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0.14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0.29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9082">
                <a:tc>
                  <a:txBody>
                    <a:bodyPr/>
                    <a:lstStyle/>
                    <a:p>
                      <a:pPr fontAlgn="ctr"/>
                      <a:r>
                        <a:rPr lang="en-IN" sz="1600" b="1">
                          <a:effectLst/>
                        </a:rPr>
                        <a:t>2049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HU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BUDAPEST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19.1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47.5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86/05/10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0.054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0.006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0.009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59082">
                <a:tc>
                  <a:txBody>
                    <a:bodyPr/>
                    <a:lstStyle/>
                    <a:p>
                      <a:pPr fontAlgn="ctr"/>
                      <a:r>
                        <a:rPr lang="en-IN" sz="1600" b="1">
                          <a:effectLst/>
                        </a:rPr>
                        <a:t>2050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HU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24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BUDAPEST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19.1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47.5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86/05/11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0.051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>
                          <a:effectLst/>
                        </a:rPr>
                        <a:t>0.006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>
                          <a:effectLst/>
                        </a:rPr>
                        <a:t>0.01</a:t>
                      </a:r>
                    </a:p>
                  </a:txBody>
                  <a:tcPr marL="79869" marR="79869" marT="39934" marB="399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1"/>
    </mc:Choice>
    <mc:Fallback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99103"/>
            <a:ext cx="10178322" cy="6366617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Data.info</a:t>
            </a:r>
            <a:r>
              <a:rPr lang="en-IN" b="1" dirty="0" smtClean="0"/>
              <a:t>()    </a:t>
            </a:r>
            <a:r>
              <a:rPr lang="en-IN" dirty="0" smtClean="0"/>
              <a:t># information about each column in the data.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err="1" smtClean="0"/>
              <a:t>Data.describe</a:t>
            </a:r>
            <a:r>
              <a:rPr lang="en-IN" b="1" dirty="0" smtClean="0"/>
              <a:t>()   </a:t>
            </a:r>
            <a:r>
              <a:rPr lang="en-IN" dirty="0" smtClean="0"/>
              <a:t># it describe the numeric </a:t>
            </a:r>
            <a:r>
              <a:rPr lang="en-IN" dirty="0" err="1" smtClean="0"/>
              <a:t>coloumns</a:t>
            </a:r>
            <a:r>
              <a:rPr lang="en-IN" dirty="0" smtClean="0"/>
              <a:t> in the data.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err="1" smtClean="0"/>
              <a:t>Data.columns</a:t>
            </a:r>
            <a:r>
              <a:rPr lang="en-IN" dirty="0" smtClean="0"/>
              <a:t>  # to check all column names in the data.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Index(['PAYS', 'Code', 'Location', 'Longitude', 'Latitude', 'Date', 'I_131_(</a:t>
            </a:r>
            <a:r>
              <a:rPr lang="en-IN" dirty="0" err="1"/>
              <a:t>Bq</a:t>
            </a:r>
            <a:r>
              <a:rPr lang="en-IN" dirty="0"/>
              <a:t>/m3)', 'Cs_134_(</a:t>
            </a:r>
            <a:r>
              <a:rPr lang="en-IN" dirty="0" err="1"/>
              <a:t>Bq</a:t>
            </a:r>
            <a:r>
              <a:rPr lang="en-IN" dirty="0"/>
              <a:t>/m3)', 'Cs_137_(</a:t>
            </a:r>
            <a:r>
              <a:rPr lang="en-IN" dirty="0" err="1"/>
              <a:t>Bq</a:t>
            </a:r>
            <a:r>
              <a:rPr lang="en-IN" dirty="0"/>
              <a:t>/m3)'], </a:t>
            </a:r>
            <a:r>
              <a:rPr lang="en-IN" dirty="0" err="1"/>
              <a:t>dtype</a:t>
            </a:r>
            <a:r>
              <a:rPr lang="en-IN" dirty="0"/>
              <a:t>='object</a:t>
            </a:r>
            <a:r>
              <a:rPr lang="en-IN" dirty="0" smtClean="0"/>
              <a:t>')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 err="1"/>
              <a:t>Data.rename</a:t>
            </a:r>
            <a:r>
              <a:rPr lang="en-IN" b="1" dirty="0"/>
              <a:t>(columns={"I_131_(</a:t>
            </a:r>
            <a:r>
              <a:rPr lang="en-IN" b="1" dirty="0" err="1"/>
              <a:t>Bq</a:t>
            </a:r>
            <a:r>
              <a:rPr lang="en-IN" b="1" dirty="0"/>
              <a:t>/m3)":"Iodine_131",</a:t>
            </a:r>
          </a:p>
          <a:p>
            <a:pPr marL="0" indent="0">
              <a:buNone/>
            </a:pPr>
            <a:r>
              <a:rPr lang="en-IN" b="1" dirty="0"/>
              <a:t>                   </a:t>
            </a:r>
            <a:r>
              <a:rPr lang="en-IN" b="1" dirty="0" smtClean="0"/>
              <a:t>                  </a:t>
            </a:r>
            <a:r>
              <a:rPr lang="en-IN" b="1" dirty="0"/>
              <a:t> "Cs_134_(</a:t>
            </a:r>
            <a:r>
              <a:rPr lang="en-IN" b="1" dirty="0" err="1"/>
              <a:t>Bq</a:t>
            </a:r>
            <a:r>
              <a:rPr lang="en-IN" b="1" dirty="0"/>
              <a:t>/m3)":"Caesium_134",</a:t>
            </a:r>
          </a:p>
          <a:p>
            <a:pPr marL="0" indent="0">
              <a:buNone/>
            </a:pPr>
            <a:r>
              <a:rPr lang="en-IN" b="1" dirty="0"/>
              <a:t>                   </a:t>
            </a:r>
            <a:r>
              <a:rPr lang="en-IN" b="1" dirty="0" smtClean="0"/>
              <a:t>                  </a:t>
            </a:r>
            <a:r>
              <a:rPr lang="en-IN" b="1" dirty="0"/>
              <a:t> "Cs_137_(</a:t>
            </a:r>
            <a:r>
              <a:rPr lang="en-IN" b="1" dirty="0" err="1"/>
              <a:t>Bq</a:t>
            </a:r>
            <a:r>
              <a:rPr lang="en-IN" b="1" dirty="0"/>
              <a:t>/m3)":"Caesium_137"},</a:t>
            </a:r>
            <a:r>
              <a:rPr lang="en-IN" b="1" dirty="0" err="1"/>
              <a:t>inplace</a:t>
            </a:r>
            <a:r>
              <a:rPr lang="en-IN" b="1" dirty="0"/>
              <a:t>=True</a:t>
            </a:r>
            <a:r>
              <a:rPr lang="en-IN" b="1" dirty="0" smtClean="0"/>
              <a:t>)</a:t>
            </a:r>
          </a:p>
          <a:p>
            <a:pPr marL="0" indent="0">
              <a:buNone/>
            </a:pPr>
            <a:r>
              <a:rPr lang="en-IN" b="1" dirty="0" err="1"/>
              <a:t>Data.columns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Index(['PAYS', 'Code', 'Location', 'Longitude', 'Latitude', 'Date', 'Iodine_131', 'Caesium_134', 'Caesium_137'], </a:t>
            </a:r>
            <a:r>
              <a:rPr lang="en-IN" dirty="0" err="1"/>
              <a:t>dtype</a:t>
            </a:r>
            <a:r>
              <a:rPr lang="en-IN" dirty="0"/>
              <a:t>='object')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2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21"/>
    </mc:Choice>
    <mc:Fallback>
      <p:transition spd="slow" advTm="52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7827"/>
            <a:ext cx="10178322" cy="62811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smtClean="0"/>
              <a:t>Replace the names of the country</a:t>
            </a:r>
            <a:endParaRPr lang="en-IN" b="1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Data.replace</a:t>
            </a:r>
            <a:r>
              <a:rPr lang="en-IN" dirty="0"/>
              <a:t>({'AU': 'Austria',</a:t>
            </a:r>
          </a:p>
          <a:p>
            <a:pPr marL="0" indent="0">
              <a:buNone/>
            </a:pPr>
            <a:r>
              <a:rPr lang="en-IN" dirty="0"/>
              <a:t>                       'BE': 'Belgium',</a:t>
            </a:r>
          </a:p>
          <a:p>
            <a:pPr marL="0" indent="0">
              <a:buNone/>
            </a:pPr>
            <a:r>
              <a:rPr lang="en-IN" dirty="0"/>
              <a:t>                       'CH': 'Switzerland',</a:t>
            </a:r>
          </a:p>
          <a:p>
            <a:pPr marL="0" indent="0">
              <a:buNone/>
            </a:pPr>
            <a:r>
              <a:rPr lang="en-IN" dirty="0"/>
              <a:t>                      'CZ': 'Czechoslovakia',</a:t>
            </a:r>
          </a:p>
          <a:p>
            <a:pPr marL="0" indent="0">
              <a:buNone/>
            </a:pPr>
            <a:r>
              <a:rPr lang="en-IN" dirty="0"/>
              <a:t>                       'DE': 'Germany</a:t>
            </a:r>
            <a:r>
              <a:rPr lang="en-IN" dirty="0" smtClean="0"/>
              <a:t>',</a:t>
            </a:r>
          </a:p>
          <a:p>
            <a:pPr marL="0" indent="0">
              <a:buNone/>
            </a:pPr>
            <a:r>
              <a:rPr lang="en-IN" dirty="0" smtClean="0"/>
              <a:t>                      'ES': 'Spain',</a:t>
            </a:r>
          </a:p>
          <a:p>
            <a:pPr marL="0" indent="0">
              <a:buNone/>
            </a:pPr>
            <a:r>
              <a:rPr lang="en-IN" dirty="0"/>
              <a:t>                       'F': 'France',</a:t>
            </a:r>
          </a:p>
          <a:p>
            <a:pPr marL="0" indent="0">
              <a:buNone/>
            </a:pPr>
            <a:r>
              <a:rPr lang="en-IN" dirty="0"/>
              <a:t>                      'FI': 'Finland',</a:t>
            </a:r>
          </a:p>
          <a:p>
            <a:pPr marL="0" indent="0">
              <a:buNone/>
            </a:pPr>
            <a:r>
              <a:rPr lang="en-IN" dirty="0"/>
              <a:t>                       'GR': 'Greece',</a:t>
            </a:r>
          </a:p>
          <a:p>
            <a:pPr marL="0" indent="0">
              <a:buNone/>
            </a:pPr>
            <a:r>
              <a:rPr lang="en-IN" dirty="0"/>
              <a:t>                       'HU': 'Hungary',</a:t>
            </a:r>
          </a:p>
          <a:p>
            <a:pPr marL="0" indent="0">
              <a:buNone/>
            </a:pPr>
            <a:r>
              <a:rPr lang="en-IN" dirty="0"/>
              <a:t>                       'IR': 'Ireland',</a:t>
            </a:r>
          </a:p>
          <a:p>
            <a:pPr marL="0" indent="0">
              <a:buNone/>
            </a:pPr>
            <a:r>
              <a:rPr lang="en-IN" dirty="0"/>
              <a:t>                       'IT': 'Italy',</a:t>
            </a:r>
          </a:p>
          <a:p>
            <a:pPr marL="0" indent="0">
              <a:buNone/>
            </a:pPr>
            <a:r>
              <a:rPr lang="en-IN" dirty="0"/>
              <a:t>                       'NL': 'Netherlands</a:t>
            </a:r>
            <a:r>
              <a:rPr lang="en-IN" dirty="0" smtClean="0"/>
              <a:t>',</a:t>
            </a:r>
          </a:p>
          <a:p>
            <a:pPr marL="0" indent="0">
              <a:buNone/>
            </a:pPr>
            <a:r>
              <a:rPr lang="en-IN" dirty="0" smtClean="0"/>
              <a:t>                       'NO': 'Norway',</a:t>
            </a:r>
          </a:p>
          <a:p>
            <a:pPr marL="0" indent="0">
              <a:buNone/>
            </a:pPr>
            <a:r>
              <a:rPr lang="en-IN" dirty="0"/>
              <a:t>                     </a:t>
            </a:r>
            <a:r>
              <a:rPr lang="en-IN" dirty="0" smtClean="0"/>
              <a:t> </a:t>
            </a:r>
            <a:r>
              <a:rPr lang="en-IN" dirty="0"/>
              <a:t> 'SE': 'Sweden',</a:t>
            </a:r>
          </a:p>
          <a:p>
            <a:pPr marL="0" indent="0">
              <a:buNone/>
            </a:pPr>
            <a:r>
              <a:rPr lang="en-IN" dirty="0"/>
              <a:t>                       'UK': 'United Kingdom'},</a:t>
            </a:r>
            <a:r>
              <a:rPr lang="en-IN" dirty="0" err="1"/>
              <a:t>inplace</a:t>
            </a:r>
            <a:r>
              <a:rPr lang="en-IN" dirty="0"/>
              <a:t>=True)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8"/>
    </mc:Choice>
    <mc:Fallback>
      <p:transition spd="slow" advTm="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82011"/>
            <a:ext cx="10178322" cy="62469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 err="1"/>
              <a:t>Data.PAYS.value_counts</a:t>
            </a:r>
            <a:r>
              <a:rPr lang="en-IN" b="1" dirty="0" smtClean="0"/>
              <a:t>()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Output:-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Italy </a:t>
            </a:r>
            <a:r>
              <a:rPr lang="en-IN" dirty="0"/>
              <a:t>303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France 260</a:t>
            </a:r>
          </a:p>
          <a:p>
            <a:pPr marL="0" indent="0">
              <a:buNone/>
            </a:pPr>
            <a:r>
              <a:rPr lang="en-IN" dirty="0" smtClean="0"/>
              <a:t>Germany 246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Austria 223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Sweden </a:t>
            </a:r>
            <a:r>
              <a:rPr lang="en-IN" dirty="0"/>
              <a:t>211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Czechoslovakia </a:t>
            </a:r>
            <a:r>
              <a:rPr lang="en-IN" dirty="0"/>
              <a:t>134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Netherlands </a:t>
            </a:r>
            <a:r>
              <a:rPr lang="en-IN" dirty="0"/>
              <a:t>121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United </a:t>
            </a:r>
            <a:r>
              <a:rPr lang="en-IN" dirty="0"/>
              <a:t>Kingdom 119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Finland </a:t>
            </a:r>
            <a:r>
              <a:rPr lang="en-IN" dirty="0"/>
              <a:t>107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Norway </a:t>
            </a:r>
            <a:r>
              <a:rPr lang="en-IN" dirty="0"/>
              <a:t>73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Belgium </a:t>
            </a:r>
            <a:r>
              <a:rPr lang="en-IN" dirty="0"/>
              <a:t>72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Greece </a:t>
            </a:r>
            <a:r>
              <a:rPr lang="en-IN" dirty="0"/>
              <a:t>60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Spain </a:t>
            </a:r>
            <a:r>
              <a:rPr lang="en-IN" dirty="0"/>
              <a:t>44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Switzerland </a:t>
            </a:r>
            <a:r>
              <a:rPr lang="en-IN" dirty="0"/>
              <a:t>42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Ireland </a:t>
            </a:r>
            <a:r>
              <a:rPr lang="en-IN" dirty="0"/>
              <a:t>23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Hungary </a:t>
            </a:r>
            <a:r>
              <a:rPr lang="en-IN" dirty="0"/>
              <a:t>13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Name</a:t>
            </a:r>
            <a:r>
              <a:rPr lang="en-IN" dirty="0"/>
              <a:t>: PAYS, </a:t>
            </a:r>
            <a:r>
              <a:rPr lang="en-IN" dirty="0" err="1"/>
              <a:t>dtype</a:t>
            </a:r>
            <a:r>
              <a:rPr lang="en-IN" dirty="0"/>
              <a:t>: int64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8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4"/>
    </mc:Choice>
    <mc:Fallback>
      <p:transition spd="slow" advTm="1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9283"/>
            <a:ext cx="10178322" cy="6041876"/>
          </a:xfrm>
        </p:spPr>
        <p:txBody>
          <a:bodyPr/>
          <a:lstStyle/>
          <a:p>
            <a:pPr marL="0" indent="0">
              <a:buNone/>
            </a:pPr>
            <a:r>
              <a:rPr lang="en-IN" b="1" dirty="0" err="1"/>
              <a:t>Data.Location.value_counts</a:t>
            </a:r>
            <a:r>
              <a:rPr lang="en-IN" b="1" dirty="0"/>
              <a:t>()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b="1" dirty="0" err="1"/>
              <a:t>Data.isna</a:t>
            </a:r>
            <a:r>
              <a:rPr lang="en-IN" b="1" dirty="0"/>
              <a:t>().sum</a:t>
            </a:r>
            <a:r>
              <a:rPr lang="en-IN" b="1" dirty="0" smtClean="0"/>
              <a:t>()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 err="1"/>
              <a:t>Data.drop</a:t>
            </a:r>
            <a:r>
              <a:rPr lang="en-IN" b="1" dirty="0"/>
              <a:t>(["Code"],axis=1,inplace=True</a:t>
            </a:r>
            <a:r>
              <a:rPr lang="en-IN" b="1" dirty="0" smtClean="0"/>
              <a:t>)</a:t>
            </a:r>
          </a:p>
          <a:p>
            <a:pPr marL="0" indent="0">
              <a:buNone/>
            </a:pPr>
            <a:r>
              <a:rPr lang="en-IN" dirty="0"/>
              <a:t>Data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845367"/>
              </p:ext>
            </p:extLst>
          </p:nvPr>
        </p:nvGraphicFramePr>
        <p:xfrm>
          <a:off x="1929072" y="2753269"/>
          <a:ext cx="9500931" cy="3619728"/>
        </p:xfrm>
        <a:graphic>
          <a:graphicData uri="http://schemas.openxmlformats.org/drawingml/2006/table">
            <a:tbl>
              <a:tblPr/>
              <a:tblGrid>
                <a:gridCol w="1055659"/>
                <a:gridCol w="1055659"/>
                <a:gridCol w="1055659"/>
                <a:gridCol w="1055659"/>
                <a:gridCol w="1055659"/>
                <a:gridCol w="1055659"/>
                <a:gridCol w="1055659"/>
                <a:gridCol w="1055659"/>
                <a:gridCol w="1055659"/>
              </a:tblGrid>
              <a:tr h="381192">
                <a:tc>
                  <a:txBody>
                    <a:bodyPr/>
                    <a:lstStyle/>
                    <a:p>
                      <a:pPr algn="r"/>
                      <a:endParaRPr lang="en-IN" sz="1100" b="1">
                        <a:effectLst/>
                      </a:endParaRP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PAYS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Location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Longitude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Latitude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Date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Iodine_131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Caesium_134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</a:rPr>
                        <a:t>Caesium_137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0.24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0.0046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0.00054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0.00098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0.0147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0.0043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0.0074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3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86/04/29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0.00061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0.00009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Sweden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RISOE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12.07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55.7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86/04/30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0.00075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0.00028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7824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...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2046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3.7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0.58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1.2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2047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2.2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0.33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0.69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2048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86/05/09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0.75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0.14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0.29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2049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0.054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0.006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0.009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192">
                <a:tc>
                  <a:txBody>
                    <a:bodyPr/>
                    <a:lstStyle/>
                    <a:p>
                      <a:pPr fontAlgn="ctr"/>
                      <a:r>
                        <a:rPr lang="en-IN" sz="1100" b="1">
                          <a:effectLst/>
                        </a:rPr>
                        <a:t>2050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Hungary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BUDAPEST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19.10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47.5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86/05/11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0.051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>
                          <a:effectLst/>
                        </a:rPr>
                        <a:t>0.006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dirty="0">
                          <a:effectLst/>
                        </a:rPr>
                        <a:t>0.01</a:t>
                      </a:r>
                    </a:p>
                  </a:txBody>
                  <a:tcPr marL="54456" marR="54456" marT="27228" marB="272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29546" y="-757264"/>
            <a:ext cx="1500732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 smtClean="0">
              <a:solidFill>
                <a:srgbClr val="212121"/>
              </a:solidFill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Roboto"/>
              </a:rPr>
              <a:t>2051 rows × 8 columns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6"/>
    </mc:Choice>
    <mc:Fallback>
      <p:transition spd="slow" advTm="3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10" y="2110392"/>
            <a:ext cx="11468457" cy="6631535"/>
          </a:xfrm>
        </p:spPr>
        <p:txBody>
          <a:bodyPr/>
          <a:lstStyle/>
          <a:p>
            <a:r>
              <a:rPr lang="en-IN" dirty="0"/>
              <a:t>Data[["Iodine_131","Caesium_134","Caesium_137"]] = Data[["Iodine_131","Caesium_134","Caesium_137"]].</a:t>
            </a:r>
            <a:r>
              <a:rPr lang="en-IN" b="1" u="sng" dirty="0"/>
              <a:t>replace("&lt;",</a:t>
            </a:r>
            <a:r>
              <a:rPr lang="en-IN" b="1" u="sng" dirty="0" err="1"/>
              <a:t>np.NaN</a:t>
            </a:r>
            <a:r>
              <a:rPr lang="en-IN" b="1" u="sng" dirty="0"/>
              <a:t>)</a:t>
            </a:r>
          </a:p>
          <a:p>
            <a:r>
              <a:rPr lang="en-IN" dirty="0"/>
              <a:t>Data[["Iodine_131","Caesium_134","Caesium_137"]] = Data[["Iodine_131","Caesium_134","Caesium_137"]].</a:t>
            </a:r>
            <a:r>
              <a:rPr lang="en-IN" b="1" u="sng" dirty="0"/>
              <a:t>replace("L",</a:t>
            </a:r>
            <a:r>
              <a:rPr lang="en-IN" b="1" u="sng" dirty="0" err="1"/>
              <a:t>np.NaN</a:t>
            </a:r>
            <a:r>
              <a:rPr lang="en-IN" b="1" u="sng" dirty="0"/>
              <a:t>)</a:t>
            </a:r>
          </a:p>
          <a:p>
            <a:r>
              <a:rPr lang="en-IN" dirty="0"/>
              <a:t>Data[["Iodine_131","Caesium_134","Caesium_137"]] = Data[["Iodine_131","Caesium_134","Caesium_137"]].</a:t>
            </a:r>
            <a:r>
              <a:rPr lang="en-IN" b="1" u="sng" dirty="0"/>
              <a:t>replace("N",</a:t>
            </a:r>
            <a:r>
              <a:rPr lang="en-IN" b="1" u="sng" dirty="0" err="1"/>
              <a:t>np.NaN</a:t>
            </a:r>
            <a:r>
              <a:rPr lang="en-IN" b="1" u="sng" dirty="0" smtClean="0"/>
              <a:t>)</a:t>
            </a:r>
          </a:p>
          <a:p>
            <a:endParaRPr lang="en-IN" dirty="0" smtClean="0"/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14"/>
    </mc:Choice>
    <mc:Fallback>
      <p:transition spd="slow" advTm="1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342</TotalTime>
  <Words>1185</Words>
  <Application>Microsoft Office PowerPoint</Application>
  <PresentationFormat>Widescreen</PresentationFormat>
  <Paragraphs>862</Paragraphs>
  <Slides>32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Gill Sans MT</vt:lpstr>
      <vt:lpstr>Impact</vt:lpstr>
      <vt:lpstr>Roboto</vt:lpstr>
      <vt:lpstr>Badge</vt:lpstr>
      <vt:lpstr> Chernobyl Chemical Radiation </vt:lpstr>
      <vt:lpstr> 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ALENA</dc:creator>
  <cp:lastModifiedBy>ALENA</cp:lastModifiedBy>
  <cp:revision>34</cp:revision>
  <dcterms:created xsi:type="dcterms:W3CDTF">2021-07-13T05:16:53Z</dcterms:created>
  <dcterms:modified xsi:type="dcterms:W3CDTF">2021-08-01T12:48:00Z</dcterms:modified>
</cp:coreProperties>
</file>